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6" r:id="rId2"/>
    <p:sldId id="257" r:id="rId3"/>
    <p:sldId id="258" r:id="rId4"/>
    <p:sldId id="259" r:id="rId5"/>
    <p:sldId id="260" r:id="rId6"/>
    <p:sldId id="275" r:id="rId7"/>
    <p:sldId id="261" r:id="rId8"/>
    <p:sldId id="299" r:id="rId9"/>
    <p:sldId id="262" r:id="rId10"/>
    <p:sldId id="263" r:id="rId11"/>
    <p:sldId id="264" r:id="rId12"/>
    <p:sldId id="265" r:id="rId13"/>
    <p:sldId id="268" r:id="rId14"/>
    <p:sldId id="269" r:id="rId15"/>
    <p:sldId id="270" r:id="rId16"/>
    <p:sldId id="266" r:id="rId17"/>
    <p:sldId id="267" r:id="rId18"/>
    <p:sldId id="271" r:id="rId19"/>
    <p:sldId id="272" r:id="rId20"/>
    <p:sldId id="274" r:id="rId21"/>
    <p:sldId id="277" r:id="rId22"/>
    <p:sldId id="284" r:id="rId23"/>
    <p:sldId id="278" r:id="rId24"/>
    <p:sldId id="300" r:id="rId25"/>
    <p:sldId id="273" r:id="rId26"/>
    <p:sldId id="276" r:id="rId27"/>
    <p:sldId id="279" r:id="rId28"/>
    <p:sldId id="280" r:id="rId29"/>
    <p:sldId id="289" r:id="rId30"/>
    <p:sldId id="281" r:id="rId31"/>
    <p:sldId id="282" r:id="rId32"/>
    <p:sldId id="283" r:id="rId33"/>
    <p:sldId id="285" r:id="rId34"/>
    <p:sldId id="286" r:id="rId35"/>
    <p:sldId id="287" r:id="rId36"/>
    <p:sldId id="288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301" r:id="rId47"/>
    <p:sldId id="302" r:id="rId4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DAE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566" autoAdjust="0"/>
  </p:normalViewPr>
  <p:slideViewPr>
    <p:cSldViewPr>
      <p:cViewPr>
        <p:scale>
          <a:sx n="90" d="100"/>
          <a:sy n="90" d="100"/>
        </p:scale>
        <p:origin x="-804" y="-19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913229-CAC5-4EC1-96CA-AA8E16D97C21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8DA755-D85E-41BE-A769-94A9D49A35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8DA755-D85E-41BE-A769-94A9D49A351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0D6BD-0810-40EA-81A6-027BB3951259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54E91-8982-4AEE-81EA-2F48153B0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0D6BD-0810-40EA-81A6-027BB3951259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54E91-8982-4AEE-81EA-2F48153B0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0D6BD-0810-40EA-81A6-027BB3951259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54E91-8982-4AEE-81EA-2F48153B0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0D6BD-0810-40EA-81A6-027BB3951259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54E91-8982-4AEE-81EA-2F48153B0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0D6BD-0810-40EA-81A6-027BB3951259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54E91-8982-4AEE-81EA-2F48153B0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0D6BD-0810-40EA-81A6-027BB3951259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54E91-8982-4AEE-81EA-2F48153B0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0D6BD-0810-40EA-81A6-027BB3951259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54E91-8982-4AEE-81EA-2F48153B0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0D6BD-0810-40EA-81A6-027BB3951259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54E91-8982-4AEE-81EA-2F48153B0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0D6BD-0810-40EA-81A6-027BB3951259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54E91-8982-4AEE-81EA-2F48153B0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0D6BD-0810-40EA-81A6-027BB3951259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54E91-8982-4AEE-81EA-2F48153B0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0D6BD-0810-40EA-81A6-027BB3951259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54E91-8982-4AEE-81EA-2F48153B0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0D6BD-0810-40EA-81A6-027BB3951259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54E91-8982-4AEE-81EA-2F48153B0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5143500"/>
            <a:ext cx="457200" cy="740569"/>
          </a:xfrm>
        </p:spPr>
        <p:txBody>
          <a:bodyPr>
            <a:noAutofit/>
          </a:bodyPr>
          <a:lstStyle/>
          <a:p>
            <a:endParaRPr lang="en-US" sz="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5143500"/>
            <a:ext cx="838200" cy="114300"/>
          </a:xfrm>
        </p:spPr>
        <p:txBody>
          <a:bodyPr>
            <a:normAutofit fontScale="25000" lnSpcReduction="20000"/>
          </a:bodyPr>
          <a:lstStyle/>
          <a:p>
            <a:endParaRPr lang="en-US" sz="800" b="1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1733550"/>
            <a:ext cx="9266256" cy="1569660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nprior" pitchFamily="2" charset="0"/>
              </a:rPr>
              <a:t>EXPECTATION</a:t>
            </a:r>
            <a:endParaRPr lang="en-US" sz="9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nprior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742950"/>
            <a:ext cx="8382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/>
              <a:t>(Mark 9:33)  And he (</a:t>
            </a:r>
            <a:r>
              <a:rPr lang="en-US" sz="4800" b="1" dirty="0" smtClean="0">
                <a:solidFill>
                  <a:srgbClr val="FF0000"/>
                </a:solidFill>
              </a:rPr>
              <a:t>Jesus</a:t>
            </a:r>
            <a:r>
              <a:rPr lang="en-US" sz="4800" dirty="0" smtClean="0"/>
              <a:t>) came to Capernaum: and being in the house he asked them, What was it that ye disputed among yourselves by the way?</a:t>
            </a:r>
          </a:p>
        </p:txBody>
      </p:sp>
      <p:sp>
        <p:nvSpPr>
          <p:cNvPr id="3" name="Rectangle 2"/>
          <p:cNvSpPr/>
          <p:nvPr/>
        </p:nvSpPr>
        <p:spPr>
          <a:xfrm>
            <a:off x="685800" y="0"/>
            <a:ext cx="37648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Mark wrote: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61950"/>
            <a:ext cx="853440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/>
              <a:t>(Mark 9:34)  But they (</a:t>
            </a:r>
            <a:r>
              <a:rPr lang="en-US" sz="4800" dirty="0" smtClean="0">
                <a:solidFill>
                  <a:srgbClr val="FF0000"/>
                </a:solidFill>
              </a:rPr>
              <a:t>the disciples</a:t>
            </a:r>
            <a:r>
              <a:rPr lang="en-US" sz="4800" dirty="0" smtClean="0"/>
              <a:t>) held their peace: for by the way they had disputed among themselves, who </a:t>
            </a:r>
            <a:r>
              <a:rPr lang="en-US" sz="4800" i="1" dirty="0" smtClean="0"/>
              <a:t>should be the greatest.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371601"/>
            <a:ext cx="86106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/>
              <a:t>(Luke 9:46)  Then there arose a reasoning among them, which of them should be greatest.</a:t>
            </a:r>
          </a:p>
          <a:p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0" y="514350"/>
            <a:ext cx="9144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Luke Wrote about the Disciples:</a:t>
            </a:r>
            <a:endParaRPr lang="en-US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41687" y="514350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7324"/>
            <a:ext cx="77954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These were Jesus Disciples</a:t>
            </a:r>
          </a:p>
        </p:txBody>
      </p:sp>
      <p:sp>
        <p:nvSpPr>
          <p:cNvPr id="3" name="Rectangle 2"/>
          <p:cNvSpPr/>
          <p:nvPr/>
        </p:nvSpPr>
        <p:spPr>
          <a:xfrm>
            <a:off x="195479" y="933525"/>
            <a:ext cx="877605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These were His Chosen Followers </a:t>
            </a:r>
            <a:endParaRPr lang="en-US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48287" y="1849725"/>
            <a:ext cx="493827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If They Could Have</a:t>
            </a:r>
          </a:p>
          <a:p>
            <a:pPr algn="ctr"/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Feelings Like This</a:t>
            </a:r>
            <a:endParaRPr lang="en-US" sz="4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3055" y="3389174"/>
            <a:ext cx="8272457" cy="15081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We Need To Be Careful </a:t>
            </a:r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Lest</a:t>
            </a:r>
          </a:p>
          <a:p>
            <a:pPr algn="ctr"/>
            <a:r>
              <a:rPr 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We Also Think We Are The Greater</a:t>
            </a:r>
            <a:endParaRPr lang="en-US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-0.00648 C 0.00816 -0.00864 0.01354 -0.01419 0.02048 -0.01697 C 0.04045 -0.03887 0.06215 -0.05614 0.08316 -0.07465 C 0.09705 -0.08698 0.1125 -0.09593 0.12621 -0.10981 C 0.13038 -0.11413 0.13368 -0.11999 0.13784 -0.12431 C 0.14514 -0.13233 0.15225 -0.13973 0.15972 -0.14713 C 0.17882 -0.16687 0.19878 -0.18353 0.21805 -0.20296 C 0.23715 -0.22209 0.23264 -0.22085 0.246 -0.23998 C 0.25139 -0.24769 0.25798 -0.25262 0.26337 -0.26095 C 0.2684 -0.26897 0.27639 -0.28594 0.28316 -0.29365 C 0.28611 -0.29704 0.28975 -0.29858 0.29253 -0.30259 C 0.29514 -0.30629 0.29687 -0.31061 0.29948 -0.31493 C 0.31614 -0.33899 0.33385 -0.3612 0.35069 -0.38464 C 0.36632 -0.40716 0.37691 -0.44664 0.3901 -0.47347 C 0.40173 -0.49722 0.41337 -0.52344 0.42152 -0.55213 C 0.42552 -0.56663 0.42222 -0.55922 0.42743 -0.57495 C 0.43212 -0.58853 0.43819 -0.60302 0.44132 -0.61814 C 0.44097 -0.63387 0.44097 -0.65022 0.4401 -0.66564 C 0.43889 -0.68507 0.42274 -0.70574 0.4158 -0.71931 C 0.41128 -0.72825 0.41059 -0.73597 0.40538 -0.74214 C 0.4026 -0.75756 0.39271 -0.76496 0.38559 -0.77113 C 0.36788 -0.78686 0.34687 -0.78501 0.32743 -0.78964 C 0.32118 -0.79118 0.3151 -0.79426 0.30885 -0.79581 C 0.30382 -0.79889 0.30468 -0.80537 0.30069 -0.81061 C 0.29253 -0.82017 0.28507 -0.82172 0.27621 -0.82881 C 0.27118 -0.83251 0.26649 -0.83714 0.26111 -0.8393 C 0.24896 -0.84392 0.22396 -0.84547 0.22396 -0.84516 C 0.21041 -0.85071 0.19583 -0.85318 0.18212 -0.85565 C 0.17639 -0.85657 0.17135 -0.86058 0.1658 -0.86181 C 0.15781 -0.86367 0.14548 -0.86521 0.13784 -0.86613 C 0.12569 -0.87477 0.11232 -0.87755 0.09948 -0.88248 C 0.0934 -0.88495 0.0809 -0.88865 0.0809 -0.88834 C 0.06389 -0.88803 0.04652 -0.88803 0.02968 -0.8868 C 0.02517 -0.88649 0.01302 -0.87662 0.00764 -0.87415 C 0.00173 -0.86737 -0.00538 -0.86737 -0.01216 -0.86397 C -0.0165 -0.86181 -0.01945 -0.8578 -0.02379 -0.85565 C -0.03577 -0.84146 -0.04757 -0.82665 -0.05747 -0.80814 C -0.07153 -0.81061 -0.08438 -0.81956 -0.09827 -0.82233 C -0.10643 -0.82418 -0.12934 -0.82603 -0.13663 -0.82665 C -0.18698 -0.8248 -0.17622 -0.82603 -0.204 -0.81832 C -0.20556 -0.81678 -0.20712 -0.81524 -0.20868 -0.81431 C -0.21059 -0.81277 -0.2125 -0.81215 -0.21441 -0.81061 C -0.22257 -0.8029 -0.21389 -0.80907 -0.22032 -0.80197 C -0.22795 -0.79365 -0.2349 -0.78378 -0.24236 -0.77576 C -0.24688 -0.76342 -0.25486 -0.75231 -0.26094 -0.74214 C -0.28195 -0.70759 -0.30417 -0.67212 -0.32257 -0.63263 C -0.33716 -0.60179 -0.34983 -0.5694 -0.36216 -0.53578 C -0.36563 -0.52622 -0.3665 -0.51419 -0.37032 -0.50494 C -0.37309 -0.49013 -0.3757 -0.47563 -0.37848 -0.46114 C -0.37795 -0.4417 -0.38143 -0.42042 -0.37604 -0.40346 C -0.37275 -0.39328 -0.36615 -0.38341 -0.3599 -0.37878 C -0.35764 -0.37785 -0.35278 -0.37446 -0.35278 -0.37415 C -0.34861 -0.36983 -0.33889 -0.36459 -0.33889 -0.36428 C -0.33299 -0.35626 -0.32622 -0.35194 -0.3191 -0.34763 C -0.31233 -0.33961 -0.30538 -0.34084 -0.29705 -0.33961 C -0.29688 -0.33621 -0.2974 -0.31308 -0.29462 -0.30413 C -0.28681 -0.27915 -0.27466 -0.26218 -0.26337 -0.24214 C -0.26007 -0.23627 -0.25469 -0.23566 -0.25052 -0.23196 C -0.23125 -0.21283 -0.21198 -0.19648 -0.19011 -0.19062 C -0.14792 -0.14775 -0.1007 -0.1203 -0.05278 -0.1058 C -0.04462 -0.09871 -0.03802 -0.09038 -0.03073 -0.08112 C -0.02917 -0.07927 -0.02761 -0.07711 -0.02604 -0.07465 C -0.02379 -0.07187 -0.0191 -0.06693 -0.0191 -0.06632 C -0.01598 -0.0583 -0.01302 -0.04997 -0.0099 -0.04164 C -0.00834 -0.03054 0.3684 0.00092 0.0033 -0.00925 " pathEditMode="relative" rAng="0" ptsTypes="fffffffffffffffffffffffffffffffffffffffffffffffffffffffffffffffff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" y="-4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5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8600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This Is A Big Danger In our Walk With God</a:t>
            </a:r>
            <a:endParaRPr lang="en-US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018789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This Is A Big Danger In our Dealing With Others</a:t>
            </a:r>
            <a:endParaRPr lang="en-US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716643"/>
            <a:ext cx="9144000" cy="92333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We Are Given</a:t>
            </a:r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 Warning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2668414"/>
            <a:ext cx="838200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(1 Corinthians 10:12)  Wherefore let him that </a:t>
            </a:r>
            <a:r>
              <a:rPr lang="en-US" sz="3200" b="1" u="sng" dirty="0" err="1" smtClean="0"/>
              <a:t>thinketh</a:t>
            </a:r>
            <a:r>
              <a:rPr lang="en-US" sz="3200" b="1" u="sng" dirty="0" smtClean="0"/>
              <a:t> he </a:t>
            </a:r>
            <a:r>
              <a:rPr lang="en-US" sz="3200" b="1" u="sng" dirty="0" err="1" smtClean="0"/>
              <a:t>standeth</a:t>
            </a:r>
            <a:r>
              <a:rPr lang="en-US" sz="3200" dirty="0" smtClean="0"/>
              <a:t> take heed lest he fall.</a:t>
            </a:r>
          </a:p>
          <a:p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304800" y="3943350"/>
            <a:ext cx="838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(Proverbs 16:18)  </a:t>
            </a:r>
            <a:r>
              <a:rPr lang="en-US" sz="3200" b="1" u="sng" dirty="0" smtClean="0"/>
              <a:t>Pride</a:t>
            </a:r>
            <a:r>
              <a:rPr lang="en-US" sz="3200" dirty="0" smtClean="0"/>
              <a:t> </a:t>
            </a:r>
            <a:r>
              <a:rPr lang="en-US" sz="3200" i="1" dirty="0" err="1" smtClean="0"/>
              <a:t>goeth</a:t>
            </a:r>
            <a:r>
              <a:rPr lang="en-US" sz="3200" i="1" dirty="0" smtClean="0"/>
              <a:t> before destruction, and an haughty spirit before a fall</a:t>
            </a:r>
            <a:r>
              <a:rPr lang="en-US" i="1" dirty="0" smtClean="0"/>
              <a:t>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Is It Possible</a:t>
            </a:r>
          </a:p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When We Think</a:t>
            </a:r>
          </a:p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We Are The Greatest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264795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Maybe We Are Not</a:t>
            </a:r>
            <a:endParaRPr lang="en-U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3333750"/>
            <a:ext cx="91440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Perhaps </a:t>
            </a:r>
            <a:r>
              <a:rPr lang="en-US" sz="4400" b="1" u="sng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That Attitude</a:t>
            </a:r>
            <a:r>
              <a:rPr lang="en-US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Is Causing</a:t>
            </a:r>
          </a:p>
          <a:p>
            <a:pPr algn="ctr"/>
            <a:r>
              <a:rPr 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Problems I</a:t>
            </a:r>
            <a:r>
              <a:rPr lang="en-US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 our Dealing With Others</a:t>
            </a:r>
            <a:endParaRPr lang="en-US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Look At The Answer Jesus Gave</a:t>
            </a:r>
            <a:endParaRPr lang="en-US" sz="4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2548725"/>
            <a:ext cx="838200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(Mark 9:35) .. If any man desire to be first, </a:t>
            </a:r>
            <a:r>
              <a:rPr lang="en-US" sz="3200" i="1" dirty="0" smtClean="0"/>
              <a:t>the same shall be last of all, and </a:t>
            </a:r>
            <a:r>
              <a:rPr lang="en-US" sz="3200" b="1" i="1" u="sng" dirty="0" smtClean="0"/>
              <a:t>servant of all</a:t>
            </a:r>
            <a:r>
              <a:rPr lang="en-US" sz="3200" i="1" dirty="0" smtClean="0"/>
              <a:t>.</a:t>
            </a:r>
          </a:p>
          <a:p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685800" y="3832770"/>
            <a:ext cx="8458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(Luke 9:48) .. for </a:t>
            </a:r>
            <a:r>
              <a:rPr lang="en-US" sz="3200" b="1" u="sng" dirty="0" smtClean="0"/>
              <a:t>he that is least among you</a:t>
            </a:r>
            <a:r>
              <a:rPr lang="en-US" sz="3200" dirty="0" smtClean="0"/>
              <a:t> all, the same shall be great.</a:t>
            </a:r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685800" y="895350"/>
            <a:ext cx="84582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(Matthew 18:4)  Whosoever therefore shall </a:t>
            </a:r>
            <a:r>
              <a:rPr lang="en-US" sz="3200" b="1" u="sng" dirty="0" smtClean="0"/>
              <a:t>humble himself</a:t>
            </a:r>
            <a:r>
              <a:rPr lang="en-US" sz="3200" dirty="0" smtClean="0"/>
              <a:t> as this little child, the same is greatest in the kingdom of heaven.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Jesus Using A Child As An Example Taught</a:t>
            </a:r>
            <a:endParaRPr lang="en-US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000" y="2686050"/>
            <a:ext cx="83820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u="sng" dirty="0" smtClean="0"/>
              <a:t>Converted</a:t>
            </a:r>
            <a:r>
              <a:rPr lang="en-US" sz="3200" dirty="0" smtClean="0"/>
              <a:t> is defined as: </a:t>
            </a:r>
            <a:r>
              <a:rPr lang="en-US" sz="3200" b="1" u="sng" dirty="0" smtClean="0"/>
              <a:t>changed or turned </a:t>
            </a:r>
            <a:endParaRPr lang="en-US" sz="3200" b="1" i="1" u="sng" dirty="0" smtClean="0"/>
          </a:p>
          <a:p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381000" y="3257550"/>
            <a:ext cx="8458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The verb means to change or turn from one habit of life or set of opinions to another.  It sometimes refers to that great change called the new birth.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" y="666750"/>
            <a:ext cx="84582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(Matthew 18:3)  And said, Verily I say unto you, Except ye be </a:t>
            </a:r>
            <a:r>
              <a:rPr lang="en-US" sz="3200" u="sng" dirty="0" smtClean="0"/>
              <a:t>converted</a:t>
            </a:r>
            <a:r>
              <a:rPr lang="en-US" sz="3200" dirty="0" smtClean="0"/>
              <a:t>, and become as little children, ye shall not enter into the kingdom of heaven.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819150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/>
              <a:t>… become as little children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1809750"/>
            <a:ext cx="88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We must do away with any </a:t>
            </a:r>
            <a:r>
              <a:rPr lang="en-US" sz="3200" u="sng" dirty="0" smtClean="0"/>
              <a:t>better than you</a:t>
            </a:r>
            <a:r>
              <a:rPr lang="en-US" sz="3200" dirty="0" smtClean="0"/>
              <a:t> attitude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2526763"/>
            <a:ext cx="8763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We must do away with any </a:t>
            </a:r>
            <a:r>
              <a:rPr lang="en-US" sz="3200" u="sng" dirty="0" smtClean="0"/>
              <a:t>feelings of superiority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3243776"/>
            <a:ext cx="8839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Children are, to a great extent, destitute of ambition, pride, and haughtiness They are characteristically humble and teachable.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0" y="13335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Jesus Then Taught We Were To:</a:t>
            </a:r>
            <a:endParaRPr lang="en-US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61950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Have You Ever Noticed</a:t>
            </a:r>
          </a:p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How Much More</a:t>
            </a:r>
          </a:p>
          <a:p>
            <a:pPr algn="ctr"/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Tolerant</a:t>
            </a:r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Forgiving</a:t>
            </a:r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and</a:t>
            </a:r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Accepting,</a:t>
            </a:r>
          </a:p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Children Are Of Others</a:t>
            </a:r>
          </a:p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Than  Are Many Adults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2914651"/>
            <a:ext cx="7772400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/>
              <a:t>Lord</a:t>
            </a:r>
            <a:r>
              <a:rPr lang="en-US" sz="4400" dirty="0"/>
              <a:t>, how oft shall my brother sin against me, and I forgive him? </a:t>
            </a:r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 rot="20499125">
            <a:off x="-891410" y="1261998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Then Came Peter to Him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62200" y="2114550"/>
            <a:ext cx="6781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nd </a:t>
            </a: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</a:t>
            </a:r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aid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400051"/>
            <a:ext cx="35101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(Matthew 18:21) </a:t>
            </a:r>
            <a:endParaRPr lang="en-US" sz="3600" b="1" dirty="0"/>
          </a:p>
        </p:txBody>
      </p:sp>
      <p:sp>
        <p:nvSpPr>
          <p:cNvPr id="6" name="Rectangle 5"/>
          <p:cNvSpPr/>
          <p:nvPr/>
        </p:nvSpPr>
        <p:spPr>
          <a:xfrm>
            <a:off x="0" y="422910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u="sng" dirty="0" smtClean="0"/>
              <a:t>till seven times</a:t>
            </a:r>
            <a:r>
              <a:rPr lang="en-US" sz="4800" dirty="0" smtClean="0"/>
              <a:t>?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3335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We are To Become As Children</a:t>
            </a:r>
            <a:br>
              <a:rPr lang="en-US" dirty="0" smtClean="0"/>
            </a:br>
            <a:r>
              <a:rPr lang="en-US" sz="2700" dirty="0" smtClean="0"/>
              <a:t>Matthew 18:3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588889"/>
            <a:ext cx="4038600" cy="42267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200" dirty="0" smtClean="0"/>
              <a:t>There is a </a:t>
            </a:r>
            <a:r>
              <a:rPr lang="en-US" sz="3200" b="1" u="sng" dirty="0" smtClean="0"/>
              <a:t>BLESSING</a:t>
            </a:r>
            <a:endParaRPr lang="en-US" sz="3200" b="1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588889"/>
            <a:ext cx="3903980" cy="42267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200" dirty="0" smtClean="0"/>
              <a:t>There is a </a:t>
            </a:r>
            <a:r>
              <a:rPr lang="en-US" sz="3200" b="1" u="sng" dirty="0" smtClean="0"/>
              <a:t>WARNING</a:t>
            </a:r>
            <a:endParaRPr lang="en-US" sz="3200" b="1" u="sng" dirty="0"/>
          </a:p>
        </p:txBody>
      </p:sp>
      <p:sp>
        <p:nvSpPr>
          <p:cNvPr id="5" name="Rectangle 4"/>
          <p:cNvSpPr/>
          <p:nvPr/>
        </p:nvSpPr>
        <p:spPr>
          <a:xfrm>
            <a:off x="304800" y="971550"/>
            <a:ext cx="870097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How Then Are God’s Children To Be Treated?</a:t>
            </a:r>
            <a:endParaRPr lang="en-US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2190750"/>
            <a:ext cx="4343400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(Jesus taught:)</a:t>
            </a:r>
          </a:p>
          <a:p>
            <a:r>
              <a:rPr lang="en-US" sz="3200" dirty="0" smtClean="0"/>
              <a:t>And </a:t>
            </a:r>
            <a:r>
              <a:rPr lang="en-US" sz="3200" dirty="0" smtClean="0">
                <a:solidFill>
                  <a:srgbClr val="FF0000"/>
                </a:solidFill>
              </a:rPr>
              <a:t>whoso shall receive</a:t>
            </a:r>
            <a:r>
              <a:rPr lang="en-US" sz="3200" dirty="0" smtClean="0"/>
              <a:t> one such little child in my name </a:t>
            </a:r>
            <a:r>
              <a:rPr lang="en-US" sz="3200" dirty="0" err="1" smtClean="0"/>
              <a:t>receiveth</a:t>
            </a:r>
            <a:r>
              <a:rPr lang="en-US" sz="3200" dirty="0" smtClean="0"/>
              <a:t> me.  (Matthew 18:5)</a:t>
            </a:r>
          </a:p>
          <a:p>
            <a:endParaRPr lang="en-US" dirty="0" smtClean="0"/>
          </a:p>
        </p:txBody>
      </p:sp>
      <p:sp>
        <p:nvSpPr>
          <p:cNvPr id="7" name="Rectangle 6"/>
          <p:cNvSpPr/>
          <p:nvPr/>
        </p:nvSpPr>
        <p:spPr>
          <a:xfrm>
            <a:off x="4572000" y="2118122"/>
            <a:ext cx="44196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But </a:t>
            </a:r>
            <a:r>
              <a:rPr lang="en-US" sz="2400" dirty="0" smtClean="0">
                <a:solidFill>
                  <a:srgbClr val="FF0000"/>
                </a:solidFill>
              </a:rPr>
              <a:t>whoso shall offend</a:t>
            </a:r>
            <a:r>
              <a:rPr lang="en-US" sz="2400" dirty="0" smtClean="0"/>
              <a:t> one of these little ones which believe in me, it were better for him that a millstone were hanged about his neck, and </a:t>
            </a:r>
            <a:r>
              <a:rPr lang="en-US" sz="2400" i="1" dirty="0" smtClean="0"/>
              <a:t>that he were drowned in the depth of the sea.</a:t>
            </a:r>
          </a:p>
          <a:p>
            <a:r>
              <a:rPr lang="en-US" sz="2400" i="1" dirty="0" smtClean="0"/>
              <a:t>(Matthew 18:6)</a:t>
            </a:r>
          </a:p>
          <a:p>
            <a:endParaRPr lang="en-US" dirty="0" smtClean="0"/>
          </a:p>
        </p:txBody>
      </p:sp>
      <p:cxnSp>
        <p:nvCxnSpPr>
          <p:cNvPr id="9" name="Straight Connector 8"/>
          <p:cNvCxnSpPr>
            <a:stCxn id="4" idx="1"/>
          </p:cNvCxnSpPr>
          <p:nvPr/>
        </p:nvCxnSpPr>
        <p:spPr>
          <a:xfrm>
            <a:off x="4572000" y="1800225"/>
            <a:ext cx="0" cy="288964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4" grpId="0" build="p"/>
      <p:bldP spid="4" grpId="1" build="p"/>
      <p:bldP spid="5" grpId="0"/>
      <p:bldP spid="6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When We “</a:t>
            </a:r>
            <a:r>
              <a:rPr lang="en-US" sz="3200" b="1" u="sng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Receive</a:t>
            </a:r>
            <a:r>
              <a:rPr lang="en-US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”</a:t>
            </a:r>
          </a:p>
          <a:p>
            <a:pPr algn="ctr"/>
            <a:r>
              <a:rPr lang="en-US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Those Who Have Submitted Themselves To Christ</a:t>
            </a:r>
            <a:endParaRPr lang="en-U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20015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We Are</a:t>
            </a:r>
            <a:r>
              <a:rPr lang="en-US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Kind To Them</a:t>
            </a:r>
            <a:endParaRPr lang="en-US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276225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We Show Them Mercy</a:t>
            </a:r>
            <a:endParaRPr lang="en-US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543300"/>
            <a:ext cx="9143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We Forgive Them</a:t>
            </a:r>
            <a:endParaRPr 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2435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We Treat Them As Equal</a:t>
            </a:r>
            <a:endParaRPr lang="en-US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78436" y="1981200"/>
            <a:ext cx="2999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We Help Them</a:t>
            </a:r>
            <a:endParaRPr 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3105150"/>
            <a:ext cx="868680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And the King shall answer and say unto them, Verily I say unto you, </a:t>
            </a:r>
            <a:r>
              <a:rPr lang="en-US" sz="2800" u="sng" dirty="0" smtClean="0">
                <a:solidFill>
                  <a:srgbClr val="FF0000"/>
                </a:solidFill>
              </a:rPr>
              <a:t>Inasmuch as ye have done </a:t>
            </a:r>
            <a:r>
              <a:rPr lang="en-US" sz="2800" i="1" u="sng" dirty="0" smtClean="0">
                <a:solidFill>
                  <a:srgbClr val="FF0000"/>
                </a:solidFill>
              </a:rPr>
              <a:t>it unto one of the least of these my brethren</a:t>
            </a:r>
            <a:r>
              <a:rPr lang="en-US" sz="2800" i="1" dirty="0" smtClean="0"/>
              <a:t>, ye have done it unto me.  (Matthew 25:40)</a:t>
            </a:r>
          </a:p>
          <a:p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228600" y="819150"/>
            <a:ext cx="8686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For I was an </a:t>
            </a:r>
            <a:r>
              <a:rPr lang="en-US" sz="2800" dirty="0" err="1" smtClean="0"/>
              <a:t>hungred</a:t>
            </a:r>
            <a:r>
              <a:rPr lang="en-US" sz="2800" dirty="0" smtClean="0"/>
              <a:t>, and ye gave me meat: I was thirsty, and ye gave me drink: I was a stranger, and ye took me in:  (Matthew 25:35)</a:t>
            </a:r>
          </a:p>
          <a:p>
            <a:r>
              <a:rPr lang="en-US" sz="2800" dirty="0" smtClean="0"/>
              <a:t>Naked, and ye clothed me: I was sick, and ye visited me: I was in prison, and ye came unto me.  (Matthew 25:36)</a:t>
            </a: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894749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At The </a:t>
            </a:r>
            <a:r>
              <a:rPr lang="en-US" sz="4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Judgement</a:t>
            </a:r>
            <a:r>
              <a:rPr lang="en-US" sz="4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US" sz="4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When We “</a:t>
            </a:r>
            <a:r>
              <a:rPr lang="en-US" sz="32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Offend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”</a:t>
            </a:r>
            <a:endParaRPr lang="en-US" sz="32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en-US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Those Who Have Submitted Themselves To Christ</a:t>
            </a:r>
            <a:endParaRPr lang="en-U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89535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We Hurt</a:t>
            </a:r>
            <a:r>
              <a:rPr lang="en-US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Them</a:t>
            </a:r>
            <a:endParaRPr lang="en-US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295275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We Cause Them To Stumble</a:t>
            </a:r>
            <a:endParaRPr lang="en-US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3486150"/>
            <a:ext cx="8686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Then shall he answer them, saying, Verily I say unto you, Inasmuch as ye did </a:t>
            </a:r>
            <a:r>
              <a:rPr lang="en-US" sz="2800" i="1" dirty="0" smtClean="0"/>
              <a:t>it </a:t>
            </a:r>
            <a:r>
              <a:rPr lang="en-US" sz="2800" b="1" i="1" u="sng" dirty="0" smtClean="0"/>
              <a:t>not</a:t>
            </a:r>
            <a:r>
              <a:rPr lang="en-US" sz="2800" i="1" dirty="0" smtClean="0"/>
              <a:t> to one of the least of these, ye did it not to me.  (Matthew 25:45)</a:t>
            </a:r>
            <a:endParaRPr lang="en-US" dirty="0" smtClean="0"/>
          </a:p>
        </p:txBody>
      </p:sp>
      <p:sp>
        <p:nvSpPr>
          <p:cNvPr id="7" name="Rectangle 6"/>
          <p:cNvSpPr/>
          <p:nvPr/>
        </p:nvSpPr>
        <p:spPr>
          <a:xfrm>
            <a:off x="0" y="2225914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We Neglect Them</a:t>
            </a:r>
            <a:endParaRPr lang="en-US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46111" y="1560632"/>
            <a:ext cx="33068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We Abuse Them</a:t>
            </a:r>
            <a:endParaRPr 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90550"/>
            <a:ext cx="9144000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How We Treat Others</a:t>
            </a:r>
          </a:p>
          <a:p>
            <a:pPr algn="ctr"/>
            <a:r>
              <a:rPr lang="en-US" sz="7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Is How We Would</a:t>
            </a:r>
          </a:p>
          <a:p>
            <a:pPr algn="ctr"/>
            <a:r>
              <a:rPr lang="en-US" sz="7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Treat Jesus</a:t>
            </a:r>
            <a:endParaRPr lang="en-US" sz="7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1624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Jesus expects us: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11175" y="940475"/>
            <a:ext cx="73914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1. To </a:t>
            </a:r>
            <a:r>
              <a:rPr lang="en-US" sz="4400" b="1" u="sng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Become</a:t>
            </a:r>
            <a:r>
              <a:rPr lang="en-US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as a Child</a:t>
            </a:r>
            <a:endParaRPr lang="en-US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1175" y="1749326"/>
            <a:ext cx="743907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2. To </a:t>
            </a:r>
            <a:r>
              <a:rPr lang="en-US" sz="44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Receive</a:t>
            </a:r>
            <a:r>
              <a:rPr 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Those Who</a:t>
            </a:r>
          </a:p>
          <a:p>
            <a:r>
              <a:rPr 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Have Become as a Child</a:t>
            </a:r>
            <a:endParaRPr lang="en-US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1175" y="3389174"/>
            <a:ext cx="695575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3. And </a:t>
            </a:r>
            <a:r>
              <a:rPr lang="en-US" sz="44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 To Offend </a:t>
            </a:r>
            <a:r>
              <a:rPr 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Those</a:t>
            </a:r>
          </a:p>
          <a:p>
            <a:r>
              <a:rPr 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Who Have Become as a Child</a:t>
            </a:r>
            <a:endParaRPr lang="en-US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314391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but woe to that man by whom the offence cometh!</a:t>
            </a:r>
            <a:endParaRPr lang="en-US" sz="32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338002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Jesus Taught</a:t>
            </a:r>
            <a:endParaRPr lang="en-US" sz="4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74295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Woe unto the world because of offences!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308866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This world faces much difficulty because of the sin and wickedness that come from the people in it.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0" y="2244114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for it must needs be that offences come;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281003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Because of sin people will do things that hurt others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0" y="28575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(Matthew 18:7)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409575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/>
              <a:t>DON”T LET THAT SOMEONE THAT</a:t>
            </a:r>
          </a:p>
          <a:p>
            <a:pPr algn="ctr"/>
            <a:r>
              <a:rPr lang="en-US" sz="2800" b="1" u="sng" dirty="0" smtClean="0"/>
              <a:t>CAUSES ANOTHER TO BE HURT - BE YOU</a:t>
            </a:r>
            <a:endParaRPr lang="en-US" sz="28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6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6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9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9" grpId="0"/>
      <p:bldP spid="9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742950"/>
            <a:ext cx="8686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Wherefore if thy hand or thy foot offend thee, cut them off, and cast </a:t>
            </a:r>
            <a:r>
              <a:rPr lang="en-US" sz="3600" i="1" dirty="0" smtClean="0"/>
              <a:t>them from thee: it is better for thee to enter into life halt or maimed, rather than having two hands or two feet to be cast into everlasting fire.  (Matthew 18:8)</a:t>
            </a:r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338002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Jesus Taught</a:t>
            </a:r>
            <a:endParaRPr lang="en-US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200150"/>
            <a:ext cx="8686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And if </a:t>
            </a:r>
            <a:r>
              <a:rPr lang="en-US" sz="3600" dirty="0" err="1" smtClean="0"/>
              <a:t>thine</a:t>
            </a:r>
            <a:r>
              <a:rPr lang="en-US" sz="3600" dirty="0" smtClean="0"/>
              <a:t> eye offend thee, pluck it out, and cast </a:t>
            </a:r>
            <a:r>
              <a:rPr lang="en-US" sz="3600" i="1" dirty="0" smtClean="0"/>
              <a:t>it from thee: it is better for thee to enter into life with one eye, rather than having two eyes to be cast into hell fire.  (Matthew 18:9)</a:t>
            </a:r>
          </a:p>
          <a:p>
            <a:endParaRPr lang="en-US" sz="3600" dirty="0" smtClean="0"/>
          </a:p>
          <a:p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338002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Jesus Taught</a:t>
            </a:r>
            <a:endParaRPr lang="en-US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361950"/>
            <a:ext cx="7601953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 Do Not Believe That</a:t>
            </a:r>
          </a:p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It Was The Intent Of Jesus</a:t>
            </a:r>
          </a:p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That We Cut Off</a:t>
            </a:r>
          </a:p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Our Hands, Or Feet,</a:t>
            </a:r>
          </a:p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Or Put Out Our Eyes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893346"/>
            <a:ext cx="914400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What </a:t>
            </a: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Is My Responsibility</a:t>
            </a:r>
          </a:p>
          <a:p>
            <a:pPr algn="ctr"/>
            <a:r>
              <a:rPr lang="en-US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 My Brother?</a:t>
            </a:r>
            <a:endParaRPr lang="en-US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33350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</a:t>
            </a:r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Question Is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" y="3105150"/>
            <a:ext cx="914399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How Does Jesus Expect Us</a:t>
            </a:r>
          </a:p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 Treat Others?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0525" y="863590"/>
            <a:ext cx="7502951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Message That Jesus</a:t>
            </a:r>
          </a:p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Taught Was</a:t>
            </a:r>
          </a:p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It Is Better To Do Without</a:t>
            </a:r>
          </a:p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Then Lose Out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226695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Whatever Your Eye Might 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Want To Look At</a:t>
            </a:r>
            <a:endParaRPr lang="en-U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28575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Whatever Your Hand Might Do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127635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Wherever Your Foot Might Go</a:t>
            </a:r>
          </a:p>
        </p:txBody>
      </p:sp>
      <p:sp>
        <p:nvSpPr>
          <p:cNvPr id="5" name="Rectangle 4"/>
          <p:cNvSpPr/>
          <p:nvPr/>
        </p:nvSpPr>
        <p:spPr>
          <a:xfrm>
            <a:off x="-25630" y="2952750"/>
            <a:ext cx="9169630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If It 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Is Not Of God</a:t>
            </a:r>
          </a:p>
          <a:p>
            <a:pPr algn="ctr"/>
            <a:r>
              <a:rPr lang="en-US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You Would Be Better Off 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 Separate From It</a:t>
            </a:r>
          </a:p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Then To Offend Someone and Cause Them To Fall</a:t>
            </a:r>
          </a:p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or</a:t>
            </a:r>
            <a:r>
              <a:rPr lang="en-US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Lose Out With God</a:t>
            </a:r>
            <a:endParaRPr lang="en-U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666750"/>
            <a:ext cx="8686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Take heed that ye </a:t>
            </a:r>
            <a:r>
              <a:rPr lang="en-US" sz="3600" b="1" u="sng" dirty="0" smtClean="0">
                <a:solidFill>
                  <a:srgbClr val="FF0000"/>
                </a:solidFill>
              </a:rPr>
              <a:t>despise not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smtClean="0"/>
              <a:t>one of these little ones; for I say unto you, That in heaven </a:t>
            </a:r>
            <a:r>
              <a:rPr lang="en-US" sz="3600" dirty="0" smtClean="0">
                <a:solidFill>
                  <a:srgbClr val="0070C0"/>
                </a:solidFill>
              </a:rPr>
              <a:t>their angels </a:t>
            </a:r>
            <a:r>
              <a:rPr lang="en-US" sz="3600" dirty="0" smtClean="0"/>
              <a:t>do always behold the face of my Father which is in heaven.  (Matthew 18:10)</a:t>
            </a:r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304800" y="2876550"/>
            <a:ext cx="845820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Despise</a:t>
            </a:r>
            <a:r>
              <a:rPr lang="en-US" sz="2800" dirty="0" smtClean="0"/>
              <a:t>  means to:</a:t>
            </a:r>
          </a:p>
          <a:p>
            <a:r>
              <a:rPr lang="en-US" sz="2800" i="1" dirty="0" smtClean="0"/>
              <a:t>		think against, that is, disesteem: - despise</a:t>
            </a:r>
          </a:p>
          <a:p>
            <a:pPr algn="r"/>
            <a:r>
              <a:rPr lang="en-US" i="1" dirty="0" smtClean="0"/>
              <a:t>Strong's Dictionary of The Bible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417195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</a:rPr>
              <a:t>Keep in Mind - Those who belong to God have angels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38002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Jesus Taught</a:t>
            </a:r>
            <a:endParaRPr lang="en-US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80847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For the Son of man is come to save that which was lost.  (Matthew 18:11)</a:t>
            </a:r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0" y="361950"/>
            <a:ext cx="9144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How Much Does God Care</a:t>
            </a:r>
            <a:endParaRPr lang="en-US" sz="4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2522854"/>
            <a:ext cx="8534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For God so loved the world, that he gave his only begotten Son, that whosoever believeth in him should not perish, but have everlasting life.  (John 3:16)</a:t>
            </a: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0" y="3867150"/>
            <a:ext cx="914400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We Must be Careful With Those </a:t>
            </a:r>
          </a:p>
          <a:p>
            <a:pPr algn="ctr"/>
            <a:r>
              <a:rPr lang="en-US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Who God Cares About </a:t>
            </a:r>
            <a:endParaRPr lang="en-U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514350"/>
            <a:ext cx="88392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How think ye? if a man have an hundred sheep, and one of them be gone astray, doth he not leave the ninety and nine, and </a:t>
            </a:r>
            <a:r>
              <a:rPr lang="en-US" sz="3200" dirty="0" err="1" smtClean="0"/>
              <a:t>goeth</a:t>
            </a:r>
            <a:r>
              <a:rPr lang="en-US" sz="3200" dirty="0" smtClean="0"/>
              <a:t> into the mountains, and </a:t>
            </a:r>
            <a:r>
              <a:rPr lang="en-US" sz="3200" dirty="0" err="1" smtClean="0"/>
              <a:t>seeketh</a:t>
            </a:r>
            <a:r>
              <a:rPr lang="en-US" sz="3200" dirty="0" smtClean="0"/>
              <a:t> that which is gone astray?  (Matthew 18:12)</a:t>
            </a:r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228600" y="2800350"/>
            <a:ext cx="86106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And if so be that he find it, verily I say unto you, he </a:t>
            </a:r>
            <a:r>
              <a:rPr lang="en-US" sz="3200" dirty="0" err="1" smtClean="0"/>
              <a:t>rejoiceth</a:t>
            </a:r>
            <a:r>
              <a:rPr lang="en-US" sz="3200" dirty="0" smtClean="0"/>
              <a:t> more of that </a:t>
            </a:r>
            <a:r>
              <a:rPr lang="en-US" sz="3200" i="1" dirty="0" smtClean="0"/>
              <a:t>sheep, than of the ninety and nine which went not astray.  (Matthew 18:13)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438150"/>
            <a:ext cx="8763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Even so it is not the will of your Father which is in heaven, that one of these little ones should perish.  (Matthew 18:14)</a:t>
            </a:r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0" y="2096512"/>
            <a:ext cx="9144000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We Must Be So Careful</a:t>
            </a:r>
          </a:p>
          <a:p>
            <a:pPr algn="ctr"/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How We Treat</a:t>
            </a:r>
          </a:p>
          <a:p>
            <a:pPr algn="ctr"/>
            <a:r>
              <a:rPr lang="en-US" sz="4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Those Whom God Does Not</a:t>
            </a:r>
          </a:p>
          <a:p>
            <a:pPr algn="ctr"/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Want To Perish</a:t>
            </a:r>
            <a:endParaRPr lang="en-US" sz="4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61950"/>
            <a:ext cx="8534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Moreover if thy brother shall trespass against thee, go and tell him his fault between thee and him alone: if he shall hear thee, thou hast gained thy brother.  (Matthew 18:15)</a:t>
            </a:r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0" y="2342733"/>
            <a:ext cx="9144000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This is The Will Of God</a:t>
            </a:r>
          </a:p>
          <a:p>
            <a:pPr algn="ctr"/>
            <a:r>
              <a:rPr lang="en-US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Work It Out</a:t>
            </a:r>
          </a:p>
          <a:p>
            <a:pPr algn="ctr"/>
            <a:r>
              <a:rPr lang="en-US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Between The Two Of You</a:t>
            </a:r>
          </a:p>
          <a:p>
            <a:pPr algn="ctr"/>
            <a:r>
              <a:rPr 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 One Else Involved</a:t>
            </a:r>
            <a:endParaRPr lang="en-US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85750"/>
            <a:ext cx="88392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Again I say unto you, That </a:t>
            </a:r>
            <a:r>
              <a:rPr lang="en-US" sz="3200" dirty="0" smtClean="0">
                <a:solidFill>
                  <a:srgbClr val="FF0000"/>
                </a:solidFill>
              </a:rPr>
              <a:t>if two of you shall agree </a:t>
            </a:r>
            <a:r>
              <a:rPr lang="en-US" sz="3200" dirty="0" smtClean="0"/>
              <a:t>on earth as touching any thing that they shall ask, it shall be done for them of my Father which is in heaven.  (Matthew 18:19)</a:t>
            </a:r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152400" y="2419350"/>
            <a:ext cx="8763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For where </a:t>
            </a:r>
            <a:r>
              <a:rPr lang="en-US" sz="3200" dirty="0" smtClean="0">
                <a:solidFill>
                  <a:srgbClr val="FF0000"/>
                </a:solidFill>
              </a:rPr>
              <a:t>two or three</a:t>
            </a:r>
            <a:r>
              <a:rPr lang="en-US" sz="3200" dirty="0" smtClean="0"/>
              <a:t> are gathered together in my name, there am I in the midst of them.  (Matthew 18:20)</a:t>
            </a: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1" y="3389174"/>
            <a:ext cx="914399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Jesus Taught</a:t>
            </a:r>
          </a:p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We Need Each Other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85750"/>
            <a:ext cx="8839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(Matthew 18:23)  Therefore is the kingdom of heaven likened unto a certain king, which would take account of his servants.</a:t>
            </a:r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0" y="1885950"/>
            <a:ext cx="9143999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u="sng" dirty="0" smtClean="0">
                <a:solidFill>
                  <a:srgbClr val="FF0000"/>
                </a:solidFill>
              </a:rPr>
              <a:t>One Servant</a:t>
            </a:r>
          </a:p>
          <a:p>
            <a:pPr algn="ctr"/>
            <a:r>
              <a:rPr lang="en-US" sz="4400" b="1" u="sng" dirty="0" smtClean="0">
                <a:solidFill>
                  <a:srgbClr val="FF0000"/>
                </a:solidFill>
              </a:rPr>
              <a:t>owed him ten thousand talents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3714750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And Could Not Pay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85750"/>
            <a:ext cx="88392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(Matthew 18:25)  But forasmuch as he had not to pay, his lord commanded him to be sold, and his wife, and children, and all that he had, and payment to be made.</a:t>
            </a:r>
          </a:p>
          <a:p>
            <a:endParaRPr lang="en-US" sz="32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-228600" y="2495550"/>
            <a:ext cx="2895600" cy="923330"/>
          </a:xfrm>
          <a:prstGeom prst="rect">
            <a:avLst/>
          </a:prstGeom>
          <a:noFill/>
          <a:scene3d>
            <a:camera prst="isometricRightUp"/>
            <a:lightRig rig="threePt" dir="t"/>
          </a:scene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Sell Him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24400" y="1962150"/>
            <a:ext cx="3750387" cy="923330"/>
          </a:xfrm>
          <a:prstGeom prst="rect">
            <a:avLst/>
          </a:prstGeom>
          <a:scene3d>
            <a:camera prst="isometricOffAxis2Left"/>
            <a:lightRig rig="threePt" dir="t"/>
          </a:scene3d>
        </p:spPr>
        <p:txBody>
          <a:bodyPr wrap="none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Sell His Wife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2800350"/>
            <a:ext cx="4289444" cy="830997"/>
          </a:xfrm>
          <a:prstGeom prst="rect">
            <a:avLst/>
          </a:prstGeom>
          <a:scene3d>
            <a:camera prst="isometricTopUp"/>
            <a:lightRig rig="threePt" dir="t"/>
          </a:scene3d>
        </p:spPr>
        <p:txBody>
          <a:bodyPr wrap="none">
            <a:spAutoFit/>
          </a:bodyPr>
          <a:lstStyle/>
          <a:p>
            <a:pPr algn="ctr"/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Sell His Children</a:t>
            </a:r>
            <a:endParaRPr lang="en-US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24200" y="3028950"/>
            <a:ext cx="4690259" cy="769441"/>
          </a:xfrm>
          <a:prstGeom prst="rect">
            <a:avLst/>
          </a:prstGeom>
          <a:scene3d>
            <a:camera prst="isometricOffAxis2Left"/>
            <a:lightRig rig="threePt" dir="t"/>
          </a:scene3d>
        </p:spPr>
        <p:txBody>
          <a:bodyPr wrap="none">
            <a:spAutoFit/>
          </a:bodyPr>
          <a:lstStyle/>
          <a:p>
            <a:pPr algn="ctr"/>
            <a:r>
              <a:rPr 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Sell All That He Has</a:t>
            </a:r>
            <a:endParaRPr lang="en-US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24815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 That Payment Can Be Made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91440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 I Have To Forgive</a:t>
            </a:r>
            <a:endParaRPr lang="en-US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en-US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My Brother Seven Times?</a:t>
            </a:r>
            <a:endParaRPr lang="en-US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 rot="20035949">
            <a:off x="151935" y="2472009"/>
            <a:ext cx="456528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When He Is At Fault</a:t>
            </a:r>
            <a:endParaRPr lang="en-US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57400" y="3333750"/>
            <a:ext cx="558088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When He Is In The Wrong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 rot="1517390">
            <a:off x="4409700" y="2376368"/>
            <a:ext cx="49519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When He Has Hurt Me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343400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What Does Jesus Expect Of His Children?</a:t>
            </a:r>
            <a:endParaRPr lang="en-US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85750"/>
            <a:ext cx="88392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(Matthew 18:26)  The servant therefore fell down, and worshipped him, saying, Lord, have patience with me, and I will pay thee all.</a:t>
            </a:r>
          </a:p>
          <a:p>
            <a:endParaRPr lang="en-US" sz="32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-152400" y="2266950"/>
            <a:ext cx="2895600" cy="923330"/>
          </a:xfrm>
          <a:prstGeom prst="rect">
            <a:avLst/>
          </a:prstGeom>
          <a:noFill/>
          <a:scene3d>
            <a:camera prst="isometricRightUp"/>
            <a:lightRig rig="threePt" dir="t"/>
          </a:scene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Sell Him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24400" y="1962150"/>
            <a:ext cx="3750387" cy="923330"/>
          </a:xfrm>
          <a:prstGeom prst="rect">
            <a:avLst/>
          </a:prstGeom>
          <a:scene3d>
            <a:camera prst="isometricOffAxis2Left"/>
            <a:lightRig rig="threePt" dir="t"/>
          </a:scene3d>
        </p:spPr>
        <p:txBody>
          <a:bodyPr wrap="none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Sell His Wife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2800350"/>
            <a:ext cx="4289444" cy="830997"/>
          </a:xfrm>
          <a:prstGeom prst="rect">
            <a:avLst/>
          </a:prstGeom>
          <a:scene3d>
            <a:camera prst="isometricTopUp"/>
            <a:lightRig rig="threePt" dir="t"/>
          </a:scene3d>
        </p:spPr>
        <p:txBody>
          <a:bodyPr wrap="none">
            <a:spAutoFit/>
          </a:bodyPr>
          <a:lstStyle/>
          <a:p>
            <a:pPr algn="ctr"/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Sell His Children</a:t>
            </a:r>
            <a:endParaRPr lang="en-US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24200" y="3028950"/>
            <a:ext cx="4690259" cy="769441"/>
          </a:xfrm>
          <a:prstGeom prst="rect">
            <a:avLst/>
          </a:prstGeom>
          <a:scene3d>
            <a:camera prst="isometricOffAxis2Left"/>
            <a:lightRig rig="threePt" dir="t"/>
          </a:scene3d>
        </p:spPr>
        <p:txBody>
          <a:bodyPr wrap="none">
            <a:spAutoFit/>
          </a:bodyPr>
          <a:lstStyle/>
          <a:p>
            <a:pPr algn="ctr"/>
            <a:r>
              <a:rPr 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Sell All That He Has</a:t>
            </a:r>
            <a:endParaRPr lang="en-US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24815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 That Payment Can Be Made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800" y="1971586"/>
            <a:ext cx="8305800" cy="3046988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r>
              <a:rPr lang="en-US" sz="4800" b="1" dirty="0" smtClean="0"/>
              <a:t>(Matthew 18:27)  Then the lord of that servant was moved with compassion, and loosed him, and forgave him the debt</a:t>
            </a:r>
            <a:r>
              <a:rPr lang="en-US" sz="4800" dirty="0" smtClean="0"/>
              <a:t>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85750"/>
            <a:ext cx="88392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(Matthew 18:28)  But the same servant went out, and found one of his </a:t>
            </a:r>
            <a:r>
              <a:rPr lang="en-US" sz="3200" dirty="0" err="1" smtClean="0"/>
              <a:t>fellowservants</a:t>
            </a:r>
            <a:r>
              <a:rPr lang="en-US" sz="3200" dirty="0" smtClean="0"/>
              <a:t>, which owed him an </a:t>
            </a:r>
            <a:r>
              <a:rPr lang="en-US" sz="3200" u="sng" dirty="0" smtClean="0"/>
              <a:t>hundred pence</a:t>
            </a:r>
            <a:r>
              <a:rPr lang="en-US" sz="3200" dirty="0" smtClean="0"/>
              <a:t>: and he laid hands on him, and took </a:t>
            </a:r>
            <a:r>
              <a:rPr lang="en-US" sz="3200" i="1" dirty="0" smtClean="0"/>
              <a:t>him by the throat, saying, Pay me that thou </a:t>
            </a:r>
            <a:r>
              <a:rPr lang="en-US" sz="3200" i="1" dirty="0" err="1" smtClean="0"/>
              <a:t>owest</a:t>
            </a:r>
            <a:r>
              <a:rPr lang="en-US" sz="3200" i="1" dirty="0" smtClean="0"/>
              <a:t>.</a:t>
            </a:r>
          </a:p>
          <a:p>
            <a:endParaRPr lang="en-US" sz="32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-228600" y="2952750"/>
            <a:ext cx="2895600" cy="1200329"/>
          </a:xfrm>
          <a:prstGeom prst="rect">
            <a:avLst/>
          </a:prstGeom>
          <a:noFill/>
          <a:scene3d>
            <a:camera prst="isometricRightUp"/>
            <a:lightRig rig="threePt" dir="t"/>
          </a:scene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Laid Hands On Him</a:t>
            </a:r>
            <a:endParaRPr lang="en-US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57200" y="2419350"/>
            <a:ext cx="5339200" cy="707886"/>
          </a:xfrm>
          <a:prstGeom prst="rect">
            <a:avLst/>
          </a:prstGeom>
          <a:scene3d>
            <a:camera prst="isometricOffAxis2Left"/>
            <a:lightRig rig="threePt" dir="t"/>
          </a:scene3d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Showed No Mercy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76400" y="2495550"/>
            <a:ext cx="3339440" cy="1569660"/>
          </a:xfrm>
          <a:prstGeom prst="rect">
            <a:avLst/>
          </a:prstGeom>
          <a:scene3d>
            <a:camera prst="isometricTopUp"/>
            <a:lightRig rig="threePt" dir="t"/>
          </a:scene3d>
        </p:spPr>
        <p:txBody>
          <a:bodyPr wrap="none">
            <a:spAutoFit/>
          </a:bodyPr>
          <a:lstStyle/>
          <a:p>
            <a:pPr algn="ctr"/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Took Him By</a:t>
            </a:r>
          </a:p>
          <a:p>
            <a:pPr algn="ctr"/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Throat</a:t>
            </a:r>
            <a:endParaRPr lang="en-US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0" y="3333750"/>
            <a:ext cx="3029612" cy="769441"/>
          </a:xfrm>
          <a:prstGeom prst="rect">
            <a:avLst/>
          </a:prstGeom>
          <a:scene3d>
            <a:camera prst="isometricOffAxis2Left"/>
            <a:lightRig rig="threePt" dir="t"/>
          </a:scene3d>
        </p:spPr>
        <p:txBody>
          <a:bodyPr wrap="none">
            <a:spAutoFit/>
          </a:bodyPr>
          <a:lstStyle/>
          <a:p>
            <a:pPr algn="ctr"/>
            <a:r>
              <a:rPr 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Said Pay Me</a:t>
            </a:r>
            <a:endParaRPr lang="en-US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24815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/>
              <a:t>cast him into prison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800" y="1971586"/>
            <a:ext cx="8305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971550"/>
            <a:ext cx="8686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(Matthew 18:33)  </a:t>
            </a:r>
            <a:r>
              <a:rPr lang="en-US" sz="3600" dirty="0" err="1" smtClean="0"/>
              <a:t>Shouldest</a:t>
            </a:r>
            <a:r>
              <a:rPr lang="en-US" sz="3600" dirty="0" smtClean="0"/>
              <a:t> not thou also have had compassion on thy </a:t>
            </a:r>
            <a:r>
              <a:rPr lang="en-US" sz="3600" dirty="0" err="1" smtClean="0"/>
              <a:t>fellowservant</a:t>
            </a:r>
            <a:r>
              <a:rPr lang="en-US" sz="3600" dirty="0" smtClean="0"/>
              <a:t>, even as I had pity on thee?</a:t>
            </a:r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152400" y="133350"/>
            <a:ext cx="42157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His Lord Said :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2800350"/>
            <a:ext cx="8686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(Matthew 18:34)  And his lord was wroth, and delivered him to the tormentors, till he should pay all that was due unto him.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047750"/>
            <a:ext cx="8686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(Matthew 18:35)  So likewise shall my heavenly Father do also unto you, if ye from your hearts forgive not every one his brother their trespasses.</a:t>
            </a:r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133222" y="133350"/>
            <a:ext cx="39714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Jesus Taught: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85750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Let’s Be Full Of The</a:t>
            </a:r>
          </a:p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Spirit Of God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2110085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Let’s Show The Love Of God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3105150"/>
            <a:ext cx="8686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(Ephesians 4:32)  And be ye kind one to another, tenderhearted, forgiving one another, even as God for Christ's sake hath forgiven you.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09550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What Does Jesus </a:t>
            </a: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Expect Of Us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1123950"/>
            <a:ext cx="86868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/>
              <a:t>(Matthew 5:16)  Let your light so shine before men, </a:t>
            </a:r>
            <a:r>
              <a:rPr lang="en-US" sz="4400" u="sng" dirty="0" smtClean="0"/>
              <a:t>that they may see your good works</a:t>
            </a:r>
            <a:r>
              <a:rPr lang="en-US" sz="4400" dirty="0" smtClean="0"/>
              <a:t>, and glorify your Father which is in heaven.</a:t>
            </a: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142595" y="3943350"/>
            <a:ext cx="878253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Will You Let Others See Jesus In You?</a:t>
            </a:r>
            <a:endParaRPr lang="en-US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1200150"/>
            <a:ext cx="4631716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Will You Spend </a:t>
            </a:r>
          </a:p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Some Time</a:t>
            </a:r>
          </a:p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 Prayer?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52400" y="742950"/>
            <a:ext cx="35680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isometricRightUp"/>
              <a:lightRig rig="threePt" dir="t"/>
            </a:scene3d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For Yourself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38800" y="514350"/>
            <a:ext cx="3211841" cy="923330"/>
          </a:xfrm>
          <a:prstGeom prst="rect">
            <a:avLst/>
          </a:prstGeom>
          <a:noFill/>
          <a:scene3d>
            <a:camera prst="isometricLeftDown"/>
            <a:lightRig rig="threePt" dir="t"/>
          </a:scene3d>
        </p:spPr>
        <p:txBody>
          <a:bodyPr wrap="none" lIns="91440" tIns="45720" rIns="91440" bIns="45720">
            <a:spAutoFit/>
            <a:scene3d>
              <a:camera prst="isometricRightUp"/>
              <a:lightRig rig="threePt" dir="t"/>
            </a:scene3d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For Others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347889" y="2952750"/>
            <a:ext cx="4930069" cy="1569660"/>
          </a:xfrm>
          <a:prstGeom prst="rect">
            <a:avLst/>
          </a:prstGeom>
          <a:noFill/>
          <a:scene3d>
            <a:camera prst="isometricLeftDown"/>
            <a:lightRig rig="threePt" dir="t"/>
          </a:scene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That You would Be</a:t>
            </a:r>
          </a:p>
          <a:p>
            <a:pPr algn="ctr"/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 Example</a:t>
            </a:r>
            <a:endParaRPr lang="en-US" sz="4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29200" y="2571750"/>
            <a:ext cx="4515787" cy="2308324"/>
          </a:xfrm>
          <a:prstGeom prst="rect">
            <a:avLst/>
          </a:prstGeom>
          <a:noFill/>
          <a:scene3d>
            <a:camera prst="isometricRightUp"/>
            <a:lightRig rig="threePt" dir="t"/>
          </a:scene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That They Would</a:t>
            </a:r>
          </a:p>
          <a:p>
            <a:pPr algn="ctr"/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Be Won</a:t>
            </a:r>
          </a:p>
          <a:p>
            <a:pPr algn="ctr"/>
            <a:r>
              <a:rPr lang="en-US" sz="4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 The Lord</a:t>
            </a:r>
            <a:endParaRPr lang="en-US" sz="4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Will You</a:t>
            </a:r>
          </a:p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 Your Life</a:t>
            </a:r>
          </a:p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Fulfill</a:t>
            </a:r>
          </a:p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Expectation</a:t>
            </a:r>
          </a:p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That Jesus</a:t>
            </a:r>
          </a:p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Has For You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457450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70</a:t>
            </a:r>
          </a:p>
          <a:p>
            <a:pPr algn="ctr"/>
            <a:r>
              <a:rPr lang="en-US" sz="54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X7</a:t>
            </a:r>
          </a:p>
        </p:txBody>
      </p:sp>
      <p:sp>
        <p:nvSpPr>
          <p:cNvPr id="2" name="Rectangle 1"/>
          <p:cNvSpPr/>
          <p:nvPr/>
        </p:nvSpPr>
        <p:spPr>
          <a:xfrm>
            <a:off x="609600" y="0"/>
            <a:ext cx="8001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(Matthew 18:22)  Jesus </a:t>
            </a:r>
            <a:r>
              <a:rPr lang="en-US" sz="3600" dirty="0" err="1"/>
              <a:t>saith</a:t>
            </a:r>
            <a:r>
              <a:rPr lang="en-US" sz="3600" dirty="0"/>
              <a:t> unto him, I say not unto thee, Until seven times: but, Until seventy times seven</a:t>
            </a:r>
            <a:r>
              <a:rPr lang="en-US" sz="3600" dirty="0" smtClean="0"/>
              <a:t>.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" y="1600200"/>
            <a:ext cx="9143999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 Just Seven Times</a:t>
            </a:r>
            <a:endParaRPr lang="en-US" sz="6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4019550"/>
            <a:ext cx="622278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That’s    490    Times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4401" y="2457450"/>
            <a:ext cx="30011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Jesus said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61950"/>
            <a:ext cx="89154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If You Have Been</a:t>
            </a:r>
          </a:p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Forgiving</a:t>
            </a:r>
          </a:p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 The Manner Jesus Taught</a:t>
            </a:r>
          </a:p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You Have Not Been Counting</a:t>
            </a:r>
          </a:p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Number Of Times 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3139321"/>
          </a:xfrm>
          <a:prstGeom prst="rect">
            <a:avLst/>
          </a:prstGeom>
          <a:solidFill>
            <a:srgbClr val="FF000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Let’s See What It Was</a:t>
            </a:r>
          </a:p>
          <a:p>
            <a:pPr algn="ctr"/>
            <a:r>
              <a:rPr lang="en-US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That Led To Jesus</a:t>
            </a:r>
          </a:p>
          <a:p>
            <a:pPr algn="ctr"/>
            <a:r>
              <a:rPr lang="en-US" sz="6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Teaching This Lesson</a:t>
            </a:r>
            <a:endParaRPr lang="en-US" sz="6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3028950"/>
            <a:ext cx="8686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/>
              <a:t>(Matthew 18:1)  At the same time came the disciples unto Jesus, saying, </a:t>
            </a:r>
            <a:r>
              <a:rPr lang="en-US" sz="4000" b="1" u="sng" dirty="0" smtClean="0"/>
              <a:t>Who is the greatest in the kingdom of heaven?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2466" y="2110085"/>
            <a:ext cx="85990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Picture The Disciples Of Jesus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914400" y="1047750"/>
            <a:ext cx="6599306" cy="83099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  <a:scene3d>
              <a:camera prst="isometricRightUp"/>
              <a:lightRig rig="threePt" dir="t"/>
            </a:scene3d>
          </a:bodyPr>
          <a:lstStyle/>
          <a:p>
            <a:pPr algn="ctr"/>
            <a:r>
              <a:rPr lang="en-US" sz="4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I’m Greater Than You Are</a:t>
            </a:r>
            <a:endParaRPr lang="en-US" sz="4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33600" y="2266950"/>
            <a:ext cx="47626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isometricLeftDown"/>
              <a:lightRig rig="threePt" dir="t"/>
            </a:scene3d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 I am Greater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1" y="2800350"/>
            <a:ext cx="3559500" cy="923330"/>
          </a:xfrm>
          <a:prstGeom prst="rect">
            <a:avLst/>
          </a:prstGeom>
          <a:solidFill>
            <a:srgbClr val="FFFF00"/>
          </a:solidFill>
        </p:spPr>
        <p:txBody>
          <a:bodyPr wrap="none" lIns="91440" tIns="45720" rIns="91440" bIns="45720">
            <a:spAutoFit/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I’m Smarter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81400" y="1123950"/>
            <a:ext cx="5227007" cy="707886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My way is the right way</a:t>
            </a:r>
            <a:endParaRPr lang="en-US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1080" y="3886200"/>
            <a:ext cx="8027120" cy="1077218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disciples were fussing over who would be the GREATEST in the kingdom. </a:t>
            </a:r>
            <a:endParaRPr lang="en-U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408137" y="2114551"/>
            <a:ext cx="442685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isometricOffAxis2Right"/>
              <a:lightRig rig="threePt" dir="t"/>
            </a:scene3d>
          </a:bodyPr>
          <a:lstStyle/>
          <a:p>
            <a:pPr algn="ctr"/>
            <a:r>
              <a:rPr lang="en-US" sz="8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I’m Better</a:t>
            </a:r>
            <a:endParaRPr lang="en-US" sz="8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6" grpId="0" animBg="1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865</TotalTime>
  <Words>2096</Words>
  <Application>Microsoft Office PowerPoint</Application>
  <PresentationFormat>On-screen Show (16:9)</PresentationFormat>
  <Paragraphs>223</Paragraphs>
  <Slides>47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We are To Become As Children Matthew 18:3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upc</dc:creator>
  <cp:lastModifiedBy>upc</cp:lastModifiedBy>
  <cp:revision>21</cp:revision>
  <dcterms:created xsi:type="dcterms:W3CDTF">2012-08-06T18:52:06Z</dcterms:created>
  <dcterms:modified xsi:type="dcterms:W3CDTF">2012-08-08T21:15:12Z</dcterms:modified>
</cp:coreProperties>
</file>